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2" r:id="rId3"/>
    <p:sldId id="259" r:id="rId4"/>
    <p:sldId id="265" r:id="rId5"/>
    <p:sldId id="257" r:id="rId6"/>
    <p:sldId id="258" r:id="rId7"/>
    <p:sldId id="260" r:id="rId8"/>
    <p:sldId id="261" r:id="rId9"/>
    <p:sldId id="263" r:id="rId10"/>
    <p:sldId id="264" r:id="rId11"/>
    <p:sldId id="272" r:id="rId12"/>
    <p:sldId id="266" r:id="rId13"/>
    <p:sldId id="268" r:id="rId14"/>
    <p:sldId id="267" r:id="rId15"/>
    <p:sldId id="270" r:id="rId16"/>
    <p:sldId id="271"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648"/>
  </p:normalViewPr>
  <p:slideViewPr>
    <p:cSldViewPr>
      <p:cViewPr>
        <p:scale>
          <a:sx n="150" d="100"/>
          <a:sy n="150" d="100"/>
        </p:scale>
        <p:origin x="792" y="85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10/4/2017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xmlns=""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xmlns=""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2017-10-04</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hyperlink" Target="http://www.sklarcorp.com/instrument-sets/plastic-surgery/sinus-endoscopy-set.html"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7" Type="http://schemas.openxmlformats.org/officeDocument/2006/relationships/image" Target="../media/image33.tiff"/><Relationship Id="rId2" Type="http://schemas.openxmlformats.org/officeDocument/2006/relationships/hyperlink" Target="http://salientmed.com/solution/endoprobe-handpieces/" TargetMode="Externa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hyperlink" Target="https://www.google.com/patents/US545482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600200" y="1454782"/>
            <a:ext cx="5852120" cy="3948436"/>
            <a:chOff x="1600200" y="1454782"/>
            <a:chExt cx="5852120" cy="3948436"/>
          </a:xfrm>
        </p:grpSpPr>
        <p:pic>
          <p:nvPicPr>
            <p:cNvPr id="2" name="Picture 1"/>
            <p:cNvPicPr/>
            <p:nvPr/>
          </p:nvPicPr>
          <p:blipFill>
            <a:blip r:embed="rId2" cstate="email"/>
            <a:srcRect r="19712"/>
            <a:stretch>
              <a:fillRect/>
            </a:stretch>
          </p:blipFill>
          <p:spPr bwMode="auto">
            <a:xfrm>
              <a:off x="1600200" y="1454782"/>
              <a:ext cx="4772000" cy="3948436"/>
            </a:xfrm>
            <a:prstGeom prst="rect">
              <a:avLst/>
            </a:prstGeom>
            <a:noFill/>
            <a:ln w="9525">
              <a:noFill/>
              <a:miter lim="800000"/>
              <a:headEnd/>
              <a:tailEnd/>
            </a:ln>
          </p:spPr>
        </p:pic>
        <p:cxnSp>
          <p:nvCxnSpPr>
            <p:cNvPr id="4" name="Straight Arrow Connector 3"/>
            <p:cNvCxnSpPr/>
            <p:nvPr/>
          </p:nvCxnSpPr>
          <p:spPr>
            <a:xfrm flipV="1">
              <a:off x="2555776" y="3140968"/>
              <a:ext cx="1224136" cy="9361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63688" y="3933056"/>
              <a:ext cx="842282" cy="307777"/>
            </a:xfrm>
            <a:prstGeom prst="rect">
              <a:avLst/>
            </a:prstGeom>
            <a:noFill/>
          </p:spPr>
          <p:txBody>
            <a:bodyPr wrap="none" rtlCol="0">
              <a:spAutoFit/>
            </a:bodyPr>
            <a:lstStyle/>
            <a:p>
              <a:r>
                <a:rPr lang="en-CA" sz="1400" dirty="0" smtClean="0"/>
                <a:t>Ear canal</a:t>
              </a:r>
              <a:endParaRPr lang="en-CA" sz="1400" dirty="0"/>
            </a:p>
          </p:txBody>
        </p:sp>
        <p:cxnSp>
          <p:nvCxnSpPr>
            <p:cNvPr id="9" name="Straight Arrow Connector 8"/>
            <p:cNvCxnSpPr/>
            <p:nvPr/>
          </p:nvCxnSpPr>
          <p:spPr>
            <a:xfrm flipV="1">
              <a:off x="3059832" y="4077072"/>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4221088"/>
              <a:ext cx="979884" cy="307777"/>
            </a:xfrm>
            <a:prstGeom prst="rect">
              <a:avLst/>
            </a:prstGeom>
            <a:noFill/>
          </p:spPr>
          <p:txBody>
            <a:bodyPr wrap="none" rtlCol="0">
              <a:spAutoFit/>
            </a:bodyPr>
            <a:lstStyle/>
            <a:p>
              <a:r>
                <a:rPr lang="en-CA" sz="1400" dirty="0" smtClean="0"/>
                <a:t>Endoscope</a:t>
              </a:r>
              <a:endParaRPr lang="en-CA" sz="1400" dirty="0"/>
            </a:p>
          </p:txBody>
        </p:sp>
        <p:cxnSp>
          <p:nvCxnSpPr>
            <p:cNvPr id="11" name="Straight Arrow Connector 10"/>
            <p:cNvCxnSpPr/>
            <p:nvPr/>
          </p:nvCxnSpPr>
          <p:spPr>
            <a:xfrm flipH="1">
              <a:off x="4860032" y="3501008"/>
              <a:ext cx="720080"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0112" y="3068960"/>
              <a:ext cx="1872208" cy="523220"/>
            </a:xfrm>
            <a:prstGeom prst="rect">
              <a:avLst/>
            </a:prstGeom>
            <a:noFill/>
          </p:spPr>
          <p:txBody>
            <a:bodyPr wrap="square" rtlCol="0">
              <a:spAutoFit/>
            </a:bodyPr>
            <a:lstStyle/>
            <a:p>
              <a:r>
                <a:rPr lang="en-CA" sz="1400" dirty="0" smtClean="0"/>
                <a:t>TEES Instrument Prototype</a:t>
              </a:r>
              <a:endParaRPr lang="en-CA" sz="1400" dirty="0"/>
            </a:p>
          </p:txBody>
        </p:sp>
        <p:cxnSp>
          <p:nvCxnSpPr>
            <p:cNvPr id="17" name="Straight Arrow Connector 16"/>
            <p:cNvCxnSpPr/>
            <p:nvPr/>
          </p:nvCxnSpPr>
          <p:spPr>
            <a:xfrm flipH="1">
              <a:off x="3707904" y="1864569"/>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5936" y="1628800"/>
              <a:ext cx="1796902" cy="307777"/>
            </a:xfrm>
            <a:prstGeom prst="rect">
              <a:avLst/>
            </a:prstGeom>
            <a:noFill/>
          </p:spPr>
          <p:txBody>
            <a:bodyPr wrap="none" rtlCol="0">
              <a:spAutoFit/>
            </a:bodyPr>
            <a:lstStyle/>
            <a:p>
              <a:r>
                <a:rPr lang="en-CA" sz="1400" dirty="0" smtClean="0"/>
                <a:t>Temporal Bone Model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Medtronic  and </a:t>
            </a:r>
            <a:r>
              <a:rPr lang="en-CA" sz="1050" dirty="0" err="1" smtClean="0"/>
              <a:t>Sklar</a:t>
            </a:r>
            <a:r>
              <a:rPr lang="en-CA" sz="1050" dirty="0" smtClean="0"/>
              <a:t> also have endoscopic ear surgery instruments.  </a:t>
            </a:r>
          </a:p>
          <a:p>
            <a:r>
              <a:rPr lang="en-CA" sz="1050" u="sng" dirty="0" smtClean="0">
                <a:hlinkClick r:id="rId12"/>
              </a:rPr>
              <a:t>http://www.sklarcorp.com/instrument-sets/plastic-surgery/sinus-endoscopy-set.html</a:t>
            </a:r>
            <a:r>
              <a:rPr lang="en-US" sz="1050" dirty="0" smtClean="0"/>
              <a:t> </a:t>
            </a:r>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39752" y="2348880"/>
            <a:ext cx="5059915" cy="3528392"/>
            <a:chOff x="2339752" y="2348880"/>
            <a:chExt cx="5059915" cy="3528392"/>
          </a:xfrm>
        </p:grpSpPr>
        <p:pic>
          <p:nvPicPr>
            <p:cNvPr id="3" name="Picture 2" descr="C:\Users\arushri swarup\Downloads\C152-FF1.gif"/>
            <p:cNvPicPr/>
            <p:nvPr/>
          </p:nvPicPr>
          <p:blipFill>
            <a:blip r:embed="rId2"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val="0"/>
                </a:ext>
              </a:extLst>
            </a:blip>
            <a:srcRect/>
            <a:stretch>
              <a:fillRect/>
            </a:stretch>
          </p:blipFill>
          <p:spPr bwMode="auto">
            <a:xfrm>
              <a:off x="2411760" y="2348880"/>
              <a:ext cx="2137554" cy="1854679"/>
            </a:xfrm>
            <a:prstGeom prst="rect">
              <a:avLst/>
            </a:prstGeom>
            <a:noFill/>
            <a:ln w="9525">
              <a:noFill/>
              <a:miter lim="800000"/>
              <a:headEnd/>
              <a:tailEnd/>
            </a:ln>
          </p:spPr>
        </p:pic>
        <p:pic>
          <p:nvPicPr>
            <p:cNvPr id="4" name="Picture 3" descr="http://www.sinuscentro.com.br/iwgees/camera.jpg"/>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val="0"/>
                </a:ext>
              </a:extLst>
            </a:blip>
            <a:srcRect/>
            <a:stretch>
              <a:fillRect/>
            </a:stretch>
          </p:blipFill>
          <p:spPr bwMode="auto">
            <a:xfrm>
              <a:off x="2356809" y="4221088"/>
              <a:ext cx="2215191" cy="1544129"/>
            </a:xfrm>
            <a:prstGeom prst="rect">
              <a:avLst/>
            </a:prstGeom>
            <a:noFill/>
            <a:ln w="9525">
              <a:noFill/>
              <a:miter lim="800000"/>
              <a:headEnd/>
              <a:tailEnd/>
            </a:ln>
          </p:spPr>
        </p:pic>
        <p:pic>
          <p:nvPicPr>
            <p:cNvPr id="5" name="Picture 4" descr="C:\Users\arushri swarup\Documents\GitHub\Grad-School\Endoscopic vs microscopic.png"/>
            <p:cNvPicPr/>
            <p:nvPr/>
          </p:nvPicPr>
          <p:blipFill>
            <a:blip r:embed="rId4"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val="0"/>
                </a:ext>
              </a:extLst>
            </a:blip>
            <a:srcRect/>
            <a:stretch>
              <a:fillRect/>
            </a:stretch>
          </p:blipFill>
          <p:spPr bwMode="auto">
            <a:xfrm>
              <a:off x="4572000" y="2924944"/>
              <a:ext cx="2827667" cy="2286000"/>
            </a:xfrm>
            <a:prstGeom prst="rect">
              <a:avLst/>
            </a:prstGeom>
            <a:noFill/>
            <a:ln w="9525">
              <a:noFill/>
              <a:miter lim="800000"/>
              <a:headEnd/>
              <a:tailEnd/>
            </a:ln>
          </p:spPr>
        </p:pic>
        <p:cxnSp>
          <p:nvCxnSpPr>
            <p:cNvPr id="11" name="Straight Connector 10"/>
            <p:cNvCxnSpPr/>
            <p:nvPr/>
          </p:nvCxnSpPr>
          <p:spPr>
            <a:xfrm>
              <a:off x="4572000" y="2348880"/>
              <a:ext cx="0" cy="3528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348880"/>
              <a:ext cx="5040560" cy="3528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3968" y="2348880"/>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4283968"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092280" y="2348880"/>
              <a:ext cx="301686" cy="369332"/>
            </a:xfrm>
            <a:prstGeom prst="rect">
              <a:avLst/>
            </a:prstGeom>
            <a:noFill/>
          </p:spPr>
          <p:txBody>
            <a:bodyPr wrap="none" rtlCol="0">
              <a:spAutoFit/>
            </a:bodyPr>
            <a:lstStyle/>
            <a:p>
              <a:r>
                <a:rPr lang="en-CA" dirty="0" smtClean="0"/>
                <a:t>3</a:t>
              </a:r>
              <a:endParaRPr lang="en-CA"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lc="http://schemas.openxmlformats.org/drawingml/2006/lockedCanvas" xmlns:pic="http://schemas.openxmlformats.org/drawingml/2006/picture"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Compliant 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dirty="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rushri swarup\Downloads\IMG_5009.JPG"/>
          <p:cNvPicPr/>
          <p:nvPr/>
        </p:nvPicPr>
        <p:blipFill>
          <a:blip r:embed="rId2" cstate="email"/>
          <a:srcRect l="7293" t="55040" r="1551" b="27153"/>
          <a:stretch>
            <a:fillRect/>
          </a:stretch>
        </p:blipFill>
        <p:spPr bwMode="auto">
          <a:xfrm>
            <a:off x="2627784" y="2204864"/>
            <a:ext cx="3240000" cy="464692"/>
          </a:xfrm>
          <a:prstGeom prst="rect">
            <a:avLst/>
          </a:prstGeom>
          <a:noFill/>
          <a:ln w="9525">
            <a:noFill/>
            <a:miter lim="800000"/>
            <a:headEnd/>
            <a:tailEnd/>
          </a:ln>
        </p:spPr>
      </p:pic>
      <p:sp>
        <p:nvSpPr>
          <p:cNvPr id="4" name="TextBox 3"/>
          <p:cNvSpPr txBox="1"/>
          <p:nvPr/>
        </p:nvSpPr>
        <p:spPr>
          <a:xfrm>
            <a:off x="2915816" y="1844824"/>
            <a:ext cx="2728311" cy="369332"/>
          </a:xfrm>
          <a:prstGeom prst="rect">
            <a:avLst/>
          </a:prstGeom>
          <a:noFill/>
        </p:spPr>
        <p:txBody>
          <a:bodyPr wrap="none" rtlCol="0">
            <a:spAutoFit/>
          </a:bodyPr>
          <a:lstStyle/>
          <a:p>
            <a:r>
              <a:rPr lang="en-CA" dirty="0" smtClean="0"/>
              <a:t>Pen-style handle prototype</a:t>
            </a:r>
            <a:endParaRPr lang="en-CA" dirty="0"/>
          </a:p>
        </p:txBody>
      </p:sp>
      <p:sp>
        <p:nvSpPr>
          <p:cNvPr id="11" name="TextBox 10"/>
          <p:cNvSpPr txBox="1"/>
          <p:nvPr/>
        </p:nvSpPr>
        <p:spPr>
          <a:xfrm>
            <a:off x="2195736" y="2780928"/>
            <a:ext cx="3456385" cy="2123658"/>
          </a:xfrm>
          <a:prstGeom prst="rect">
            <a:avLst/>
          </a:prstGeom>
          <a:noFill/>
        </p:spPr>
        <p:txBody>
          <a:bodyPr wrap="square" rtlCol="0">
            <a:spAutoFit/>
          </a:bodyPr>
          <a:lstStyle/>
          <a:p>
            <a:r>
              <a:rPr lang="en-CA" sz="1200" dirty="0" smtClean="0"/>
              <a:t>The pen-style prototype requires the surgeon to grip the instrument similar to how they grip current tools during middle ear surgery, like a pen. This prototype is the basis of the next generations of the prototype. The handle design was conceived by developing a way to pull on the cable actuating the wrist while encased inside an instrument handle of similar size to current instruments. To tug on the cable, a slider or a wheel would be simple to actuate and the wheel took up less space and less movement of the fingers so that was decided. </a:t>
            </a:r>
            <a:endParaRPr lang="en-CA" sz="1200" dirty="0"/>
          </a:p>
        </p:txBody>
      </p:sp>
    </p:spTree>
    <p:extLst>
      <p:ext uri="{BB962C8B-B14F-4D97-AF65-F5344CB8AC3E}">
        <p14:creationId xmlns:p14="http://schemas.microsoft.com/office/powerpoint/2010/main" xmlns=""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t="18500" r="2180" b="17450"/>
          <a:stretch/>
        </p:blipFill>
        <p:spPr>
          <a:xfrm>
            <a:off x="693930" y="692696"/>
            <a:ext cx="3773512" cy="4392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61980" cy="2671202"/>
            <a:chOff x="395536" y="1196049"/>
            <a:chExt cx="7761980"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1512168"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1" y="1628801"/>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3"/>
              <a:ext cx="1368152" cy="276999"/>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xmlns=""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xmlns="" val="0"/>
              </a:ext>
            </a:extLst>
          </a:blip>
          <a:srcRect l="30865" t="5715"/>
          <a:stretch/>
        </p:blipFill>
        <p:spPr>
          <a:xfrm>
            <a:off x="4788024" y="4353960"/>
            <a:ext cx="2322949" cy="2375984"/>
          </a:xfrm>
          <a:prstGeom prst="rect">
            <a:avLst/>
          </a:prstGeom>
        </p:spPr>
      </p:pic>
    </p:spTree>
    <p:extLst>
      <p:ext uri="{BB962C8B-B14F-4D97-AF65-F5344CB8AC3E}">
        <p14:creationId xmlns:p14="http://schemas.microsoft.com/office/powerpoint/2010/main" xmlns=""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128835" cy="307777"/>
            </a:xfrm>
            <a:prstGeom prst="rect">
              <a:avLst/>
            </a:prstGeom>
            <a:noFill/>
          </p:spPr>
          <p:txBody>
            <a:bodyPr wrap="none" rtlCol="0">
              <a:spAutoFit/>
            </a:bodyPr>
            <a:lstStyle/>
            <a:p>
              <a:r>
                <a:rPr lang="en-CA" sz="1400" dirty="0" smtClean="0"/>
                <a:t>Thumb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128835" cy="307777"/>
            </a:xfrm>
            <a:prstGeom prst="rect">
              <a:avLst/>
            </a:prstGeom>
            <a:noFill/>
          </p:spPr>
          <p:txBody>
            <a:bodyPr wrap="none" rtlCol="0">
              <a:spAutoFit/>
            </a:bodyPr>
            <a:lstStyle/>
            <a:p>
              <a:r>
                <a:rPr lang="en-CA" sz="1400" dirty="0" smtClean="0"/>
                <a:t>Thumb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572000" y="1844824"/>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60032"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TotalTime>
  <Words>1036</Words>
  <Application>Microsoft Office PowerPoint</Application>
  <PresentationFormat>On-screen Show (4:3)</PresentationFormat>
  <Paragraphs>81</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154</cp:revision>
  <dcterms:created xsi:type="dcterms:W3CDTF">2017-08-30T22:16:52Z</dcterms:created>
  <dcterms:modified xsi:type="dcterms:W3CDTF">2017-10-04T20:56:34Z</dcterms:modified>
</cp:coreProperties>
</file>